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99" r:id="rId4"/>
    <p:sldId id="315" r:id="rId5"/>
    <p:sldId id="314" r:id="rId6"/>
    <p:sldId id="316" r:id="rId7"/>
    <p:sldId id="321" r:id="rId8"/>
    <p:sldId id="322" r:id="rId9"/>
    <p:sldId id="323" r:id="rId10"/>
    <p:sldId id="324" r:id="rId11"/>
    <p:sldId id="320" r:id="rId12"/>
    <p:sldId id="325" r:id="rId13"/>
    <p:sldId id="287" r:id="rId14"/>
    <p:sldId id="308" r:id="rId15"/>
    <p:sldId id="30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0099CC"/>
    <a:srgbClr val="D60093"/>
    <a:srgbClr val="33CCCC"/>
    <a:srgbClr val="66CCFF"/>
    <a:srgbClr val="99CCFF"/>
    <a:srgbClr val="00CCFF"/>
    <a:srgbClr val="00FFCC"/>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76" autoAdjust="0"/>
    <p:restoredTop sz="94660"/>
  </p:normalViewPr>
  <p:slideViewPr>
    <p:cSldViewPr snapToGrid="0">
      <p:cViewPr varScale="1">
        <p:scale>
          <a:sx n="102" d="100"/>
          <a:sy n="102" d="100"/>
        </p:scale>
        <p:origin x="384"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28/12/2024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28/12/2024</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28/12/2024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28/12/2024</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28/12/2024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28/12/2024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28/12/2024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28/12/2024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28/12/2024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28/12/2024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28/12/2024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28/12/2024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28/12/2024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tiff"/><Relationship Id="rId4" Type="http://schemas.openxmlformats.org/officeDocument/2006/relationships/image" Target="../media/image27.tiff"/></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tiff"/><Relationship Id="rId1" Type="http://schemas.openxmlformats.org/officeDocument/2006/relationships/slideLayout" Target="../slideLayouts/slideLayout7.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5.tiff"/><Relationship Id="rId4" Type="http://schemas.openxmlformats.org/officeDocument/2006/relationships/image" Target="../media/image14.tiff"/></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34118" y="831637"/>
            <a:ext cx="5387451" cy="2031325"/>
          </a:xfrm>
          <a:prstGeom prst="rect">
            <a:avLst/>
          </a:prstGeom>
          <a:noFill/>
          <a:ln w="19050">
            <a:noFill/>
          </a:ln>
        </p:spPr>
        <p:txBody>
          <a:bodyPr wrap="square" rtlCol="0">
            <a:spAutoFit/>
          </a:bodyPr>
          <a:lstStyle/>
          <a:p>
            <a:r>
              <a:rPr lang="en-AU" dirty="0">
                <a:latin typeface="+mj-lt"/>
              </a:rPr>
              <a:t>We can do small things every day that make a big difference to our wellbeing. Wear sunscreen when the UV is above 3. Even when it’s cloudy you can still get sunburnt! Wearing protective gear like helmets and knee or elbow pads can make a big fall no big deal. Always look out for signs that keep you safe on the road, at the beach or somewhere new.</a:t>
            </a:r>
            <a:r>
              <a:rPr lang="en-AU" b="1" dirty="0">
                <a:latin typeface="+mj-lt"/>
              </a:rPr>
              <a:t> </a:t>
            </a:r>
            <a:endParaRPr lang="en-GB" sz="2800"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889114" y="195353"/>
            <a:ext cx="2669926" cy="584775"/>
          </a:xfrm>
          <a:prstGeom prst="rect">
            <a:avLst/>
          </a:prstGeom>
          <a:noFill/>
          <a:ln w="19050">
            <a:noFill/>
          </a:ln>
        </p:spPr>
        <p:txBody>
          <a:bodyPr wrap="square" rtlCol="0">
            <a:spAutoFit/>
          </a:bodyPr>
          <a:lstStyle/>
          <a:p>
            <a:r>
              <a:rPr lang="en-GB" sz="3200" b="1" dirty="0">
                <a:solidFill>
                  <a:prstClr val="black"/>
                </a:solidFill>
                <a:latin typeface="+mj-lt"/>
              </a:rPr>
              <a:t>Staying Safe</a:t>
            </a:r>
            <a:endParaRPr lang="en-GB" sz="3200" b="1" dirty="0">
              <a:solidFill>
                <a:prstClr val="black"/>
              </a:solidFill>
            </a:endParaRPr>
          </a:p>
        </p:txBody>
      </p:sp>
      <p:sp>
        <p:nvSpPr>
          <p:cNvPr id="18" name="TextBox 17">
            <a:extLst>
              <a:ext uri="{FF2B5EF4-FFF2-40B4-BE49-F238E27FC236}">
                <a16:creationId xmlns:a16="http://schemas.microsoft.com/office/drawing/2014/main" id="{9EE390DE-D106-2D44-BABD-DE3FC51F4864}"/>
              </a:ext>
            </a:extLst>
          </p:cNvPr>
          <p:cNvSpPr txBox="1"/>
          <p:nvPr/>
        </p:nvSpPr>
        <p:spPr>
          <a:xfrm>
            <a:off x="7979474" y="202431"/>
            <a:ext cx="2225143" cy="584775"/>
          </a:xfrm>
          <a:prstGeom prst="rect">
            <a:avLst/>
          </a:prstGeom>
          <a:noFill/>
          <a:ln w="19050">
            <a:noFill/>
          </a:ln>
        </p:spPr>
        <p:txBody>
          <a:bodyPr wrap="square" rtlCol="0">
            <a:spAutoFit/>
          </a:bodyPr>
          <a:lstStyle/>
          <a:p>
            <a:r>
              <a:rPr lang="en-GB" sz="3200" b="1" dirty="0">
                <a:solidFill>
                  <a:prstClr val="black"/>
                </a:solidFill>
                <a:latin typeface="+mj-lt"/>
              </a:rPr>
              <a:t>Teamwork</a:t>
            </a:r>
            <a:endParaRPr lang="en-GB" sz="3200" b="1" dirty="0">
              <a:solidFill>
                <a:prstClr val="black"/>
              </a:solidFill>
            </a:endParaRPr>
          </a:p>
        </p:txBody>
      </p:sp>
      <p:sp>
        <p:nvSpPr>
          <p:cNvPr id="19" name="TextBox 18">
            <a:extLst>
              <a:ext uri="{FF2B5EF4-FFF2-40B4-BE49-F238E27FC236}">
                <a16:creationId xmlns:a16="http://schemas.microsoft.com/office/drawing/2014/main" id="{B3291A0C-248B-F646-ACAA-472AF3C4A25A}"/>
              </a:ext>
            </a:extLst>
          </p:cNvPr>
          <p:cNvSpPr txBox="1"/>
          <p:nvPr/>
        </p:nvSpPr>
        <p:spPr>
          <a:xfrm>
            <a:off x="6063930" y="787206"/>
            <a:ext cx="6056229" cy="1692771"/>
          </a:xfrm>
          <a:prstGeom prst="rect">
            <a:avLst/>
          </a:prstGeom>
          <a:noFill/>
          <a:ln w="19050">
            <a:noFill/>
          </a:ln>
        </p:spPr>
        <p:txBody>
          <a:bodyPr wrap="square" rtlCol="0">
            <a:spAutoFit/>
          </a:bodyPr>
          <a:lstStyle/>
          <a:p>
            <a:pPr algn="ctr"/>
            <a:r>
              <a:rPr lang="en-AU" sz="2000" dirty="0">
                <a:latin typeface="+mj-lt"/>
              </a:rPr>
              <a:t>We are social animals! Much like bees we live in groups and help each other with different tasks. Learning how to work together, taking turns, sharing and communicating allows us to achieve things that we couldn’t on our own. P.S. It’s also a lot more fun! </a:t>
            </a:r>
            <a:endParaRPr lang="en-GB" sz="2000" dirty="0">
              <a:solidFill>
                <a:prstClr val="black"/>
              </a:solidFill>
              <a:latin typeface="+mj-lt"/>
            </a:endParaRPr>
          </a:p>
        </p:txBody>
      </p:sp>
      <p:pic>
        <p:nvPicPr>
          <p:cNvPr id="11" name="Picture 10">
            <a:extLst>
              <a:ext uri="{FF2B5EF4-FFF2-40B4-BE49-F238E27FC236}">
                <a16:creationId xmlns:a16="http://schemas.microsoft.com/office/drawing/2014/main" id="{4CF1BA29-4233-064A-8D24-DBAB54865DE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14932" y="0"/>
            <a:ext cx="831637" cy="831637"/>
          </a:xfrm>
          <a:prstGeom prst="rect">
            <a:avLst/>
          </a:prstGeom>
        </p:spPr>
      </p:pic>
      <p:pic>
        <p:nvPicPr>
          <p:cNvPr id="17" name="Picture 16">
            <a:extLst>
              <a:ext uri="{FF2B5EF4-FFF2-40B4-BE49-F238E27FC236}">
                <a16:creationId xmlns:a16="http://schemas.microsoft.com/office/drawing/2014/main" id="{F596913E-0CB7-E248-A3E3-B135D410E5F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433732" y="2348480"/>
            <a:ext cx="3048001" cy="3916597"/>
          </a:xfrm>
          <a:prstGeom prst="rect">
            <a:avLst/>
          </a:prstGeom>
        </p:spPr>
      </p:pic>
      <p:pic>
        <p:nvPicPr>
          <p:cNvPr id="2" name="Picture 1">
            <a:extLst>
              <a:ext uri="{FF2B5EF4-FFF2-40B4-BE49-F238E27FC236}">
                <a16:creationId xmlns:a16="http://schemas.microsoft.com/office/drawing/2014/main" id="{805FF6E4-1506-0844-AB27-EC61E49F6EB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38748" y="3413751"/>
            <a:ext cx="2370659" cy="2741074"/>
          </a:xfrm>
          <a:prstGeom prst="rect">
            <a:avLst/>
          </a:prstGeom>
        </p:spPr>
      </p:pic>
      <p:pic>
        <p:nvPicPr>
          <p:cNvPr id="3" name="Picture 2">
            <a:extLst>
              <a:ext uri="{FF2B5EF4-FFF2-40B4-BE49-F238E27FC236}">
                <a16:creationId xmlns:a16="http://schemas.microsoft.com/office/drawing/2014/main" id="{A07E6C13-16EE-AB42-922C-E4372EE46A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92488" y="153369"/>
            <a:ext cx="633837" cy="633837"/>
          </a:xfrm>
          <a:prstGeom prst="rect">
            <a:avLst/>
          </a:prstGeom>
        </p:spPr>
      </p:pic>
    </p:spTree>
    <p:extLst>
      <p:ext uri="{BB962C8B-B14F-4D97-AF65-F5344CB8AC3E}">
        <p14:creationId xmlns:p14="http://schemas.microsoft.com/office/powerpoint/2010/main" val="30569756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2680757163"/>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Staying healthy </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5373454" cy="1446550"/>
          </a:xfrm>
          <a:prstGeom prst="rect">
            <a:avLst/>
          </a:prstGeom>
          <a:noFill/>
          <a:ln w="19050">
            <a:noFill/>
          </a:ln>
        </p:spPr>
        <p:txBody>
          <a:bodyPr wrap="square" rtlCol="0">
            <a:spAutoFit/>
          </a:bodyPr>
          <a:lstStyle/>
          <a:p>
            <a:r>
              <a:rPr lang="en-GB" sz="2200" dirty="0">
                <a:solidFill>
                  <a:prstClr val="black"/>
                </a:solidFill>
                <a:latin typeface="+mj-lt"/>
              </a:rPr>
              <a:t>So you see the habits you develop now in looking after your health are important because you will need to keep doing this for the rest of your life. </a:t>
            </a:r>
            <a:endParaRPr lang="en-GB" sz="2200" b="1" dirty="0">
              <a:solidFill>
                <a:prstClr val="black"/>
              </a:solidFill>
            </a:endParaRPr>
          </a:p>
        </p:txBody>
      </p:sp>
      <p:pic>
        <p:nvPicPr>
          <p:cNvPr id="7" name="Picture 6">
            <a:extLst>
              <a:ext uri="{FF2B5EF4-FFF2-40B4-BE49-F238E27FC236}">
                <a16:creationId xmlns:a16="http://schemas.microsoft.com/office/drawing/2014/main" id="{03A110B7-3655-AF44-80A6-A686A2CC74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496569">
            <a:off x="6380162" y="433874"/>
            <a:ext cx="4653438" cy="4367951"/>
          </a:xfrm>
          <a:prstGeom prst="rect">
            <a:avLst/>
          </a:prstGeom>
        </p:spPr>
      </p:pic>
      <p:pic>
        <p:nvPicPr>
          <p:cNvPr id="9" name="Picture 8">
            <a:extLst>
              <a:ext uri="{FF2B5EF4-FFF2-40B4-BE49-F238E27FC236}">
                <a16:creationId xmlns:a16="http://schemas.microsoft.com/office/drawing/2014/main" id="{9FE724F4-DFEB-2341-9DFD-BEAC48D714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591219">
            <a:off x="4004696" y="3692233"/>
            <a:ext cx="2801137" cy="2629288"/>
          </a:xfrm>
          <a:prstGeom prst="rect">
            <a:avLst/>
          </a:prstGeom>
        </p:spPr>
      </p:pic>
      <p:pic>
        <p:nvPicPr>
          <p:cNvPr id="11" name="Picture 10">
            <a:extLst>
              <a:ext uri="{FF2B5EF4-FFF2-40B4-BE49-F238E27FC236}">
                <a16:creationId xmlns:a16="http://schemas.microsoft.com/office/drawing/2014/main" id="{301120F9-4A59-DA4B-9582-A5B6F385C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917343">
            <a:off x="-54189" y="2919236"/>
            <a:ext cx="3159677" cy="2965832"/>
          </a:xfrm>
          <a:prstGeom prst="rect">
            <a:avLst/>
          </a:prstGeom>
        </p:spPr>
      </p:pic>
    </p:spTree>
    <p:extLst>
      <p:ext uri="{BB962C8B-B14F-4D97-AF65-F5344CB8AC3E}">
        <p14:creationId xmlns:p14="http://schemas.microsoft.com/office/powerpoint/2010/main" val="4834899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705964426"/>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480010" cy="3816429"/>
          </a:xfrm>
          <a:prstGeom prst="rect">
            <a:avLst/>
          </a:prstGeom>
          <a:noFill/>
          <a:ln w="19050">
            <a:noFill/>
          </a:ln>
        </p:spPr>
        <p:txBody>
          <a:bodyPr wrap="square" rtlCol="0">
            <a:spAutoFit/>
          </a:bodyPr>
          <a:lstStyle/>
          <a:p>
            <a:r>
              <a:rPr lang="en-GB" sz="2200" dirty="0">
                <a:solidFill>
                  <a:prstClr val="black"/>
                </a:solidFill>
                <a:latin typeface="+mj-lt"/>
              </a:rPr>
              <a:t>Can you remember all the different stripes the ‘Balanced Ninjas’ earnt to look after their health and wellbeing?</a:t>
            </a:r>
          </a:p>
          <a:p>
            <a:endParaRPr lang="en-GB" sz="2200" dirty="0">
              <a:solidFill>
                <a:prstClr val="black"/>
              </a:solidFill>
              <a:latin typeface="+mj-lt"/>
            </a:endParaRPr>
          </a:p>
          <a:p>
            <a:r>
              <a:rPr lang="en-GB" sz="2200" dirty="0">
                <a:solidFill>
                  <a:prstClr val="black"/>
                </a:solidFill>
                <a:latin typeface="+mj-lt"/>
              </a:rPr>
              <a:t>Colour and name the stripes on Ninja belt. If you have time draw a line to match the icons to the correct  stripe.</a:t>
            </a:r>
          </a:p>
          <a:p>
            <a:endParaRPr lang="en-GB" sz="2200" dirty="0">
              <a:solidFill>
                <a:prstClr val="black"/>
              </a:solidFill>
              <a:latin typeface="+mj-lt"/>
            </a:endParaRPr>
          </a:p>
          <a:p>
            <a:r>
              <a:rPr lang="en-GB" sz="2200" b="1" u="sng" dirty="0">
                <a:solidFill>
                  <a:prstClr val="black"/>
                </a:solidFill>
                <a:latin typeface="+mj-lt"/>
              </a:rPr>
              <a:t>Extension:</a:t>
            </a:r>
          </a:p>
          <a:p>
            <a:r>
              <a:rPr lang="en-GB" sz="2200" dirty="0">
                <a:solidFill>
                  <a:prstClr val="black"/>
                </a:solidFill>
                <a:latin typeface="+mj-lt"/>
              </a:rPr>
              <a:t>Design your very own cool, </a:t>
            </a:r>
            <a:r>
              <a:rPr lang="en-GB" sz="2200" b="1" dirty="0">
                <a:solidFill>
                  <a:prstClr val="black"/>
                </a:solidFill>
                <a:latin typeface="+mj-lt"/>
              </a:rPr>
              <a:t>‘Ninja Water Bottle.’ </a:t>
            </a:r>
            <a:endParaRPr lang="en-GB" sz="2200" b="1" dirty="0">
              <a:solidFill>
                <a:prstClr val="black"/>
              </a:solidFill>
            </a:endParaRPr>
          </a:p>
        </p:txBody>
      </p:sp>
      <p:pic>
        <p:nvPicPr>
          <p:cNvPr id="3" name="Picture 2">
            <a:extLst>
              <a:ext uri="{FF2B5EF4-FFF2-40B4-BE49-F238E27FC236}">
                <a16:creationId xmlns:a16="http://schemas.microsoft.com/office/drawing/2014/main" id="{18FDB666-1F92-A941-8A02-F1058A61EB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39577" y="3982855"/>
            <a:ext cx="1774134" cy="2516340"/>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27C82CC9-9A0A-AC4F-99D8-CC7418E2B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736" y="123734"/>
            <a:ext cx="4361591" cy="60790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B061235-7881-5144-8C73-A4D14579554D}"/>
              </a:ext>
            </a:extLst>
          </p:cNvPr>
          <p:cNvSpPr txBox="1"/>
          <p:nvPr/>
        </p:nvSpPr>
        <p:spPr>
          <a:xfrm>
            <a:off x="5120489" y="193732"/>
            <a:ext cx="1881797" cy="769441"/>
          </a:xfrm>
          <a:prstGeom prst="rect">
            <a:avLst/>
          </a:prstGeom>
          <a:noFill/>
        </p:spPr>
        <p:txBody>
          <a:bodyPr wrap="none" rtlCol="0">
            <a:spAutoFit/>
          </a:bodyPr>
          <a:lstStyle/>
          <a:p>
            <a:r>
              <a:rPr lang="en-GB" sz="4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4000" b="1" u="sng" dirty="0">
              <a:solidFill>
                <a:srgbClr val="FF0000"/>
              </a:solidFill>
              <a:latin typeface="+mj-lt"/>
            </a:endParaRPr>
          </a:p>
        </p:txBody>
      </p:sp>
      <p:sp>
        <p:nvSpPr>
          <p:cNvPr id="7" name="TextBox 6">
            <a:extLst>
              <a:ext uri="{FF2B5EF4-FFF2-40B4-BE49-F238E27FC236}">
                <a16:creationId xmlns:a16="http://schemas.microsoft.com/office/drawing/2014/main" id="{D9874BE3-527E-E346-A444-BFCFF9DA5ED8}"/>
              </a:ext>
            </a:extLst>
          </p:cNvPr>
          <p:cNvSpPr txBox="1"/>
          <p:nvPr/>
        </p:nvSpPr>
        <p:spPr>
          <a:xfrm>
            <a:off x="2216655" y="1930504"/>
            <a:ext cx="7858898" cy="255454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3200" dirty="0">
                <a:latin typeface="+mj-lt"/>
              </a:rPr>
              <a:t>Do we still need to look after our health as we grow older?</a:t>
            </a:r>
          </a:p>
          <a:p>
            <a:endParaRPr lang="en-GB" sz="3200" dirty="0">
              <a:latin typeface="+mj-lt"/>
            </a:endParaRPr>
          </a:p>
          <a:p>
            <a:pPr algn="ctr"/>
            <a:r>
              <a:rPr lang="en-GB" sz="3200" dirty="0">
                <a:latin typeface="+mj-lt"/>
              </a:rPr>
              <a:t>How do we stay healthy as we continue to grow? </a:t>
            </a:r>
          </a:p>
        </p:txBody>
      </p:sp>
      <p:sp>
        <p:nvSpPr>
          <p:cNvPr id="9" name="Rectangle 8">
            <a:extLst>
              <a:ext uri="{FF2B5EF4-FFF2-40B4-BE49-F238E27FC236}">
                <a16:creationId xmlns:a16="http://schemas.microsoft.com/office/drawing/2014/main" id="{780D1B9B-5C85-3A41-9B75-0D6564E5BAAA}"/>
              </a:ext>
            </a:extLst>
          </p:cNvPr>
          <p:cNvSpPr/>
          <p:nvPr/>
        </p:nvSpPr>
        <p:spPr>
          <a:xfrm>
            <a:off x="2131938" y="4614957"/>
            <a:ext cx="7858898" cy="830997"/>
          </a:xfrm>
          <a:prstGeom prst="rect">
            <a:avLst/>
          </a:prstGeom>
        </p:spPr>
        <p:txBody>
          <a:bodyPr wrap="square">
            <a:spAutoFit/>
          </a:bodyPr>
          <a:lstStyle/>
          <a:p>
            <a:pPr algn="ctr"/>
            <a:r>
              <a:rPr lang="en-AU" sz="2400" dirty="0">
                <a:latin typeface="+mj-lt"/>
              </a:rPr>
              <a:t>#</a:t>
            </a:r>
            <a:r>
              <a:rPr lang="en-AU" sz="2400" dirty="0" err="1">
                <a:latin typeface="+mj-lt"/>
              </a:rPr>
              <a:t>HomeAction</a:t>
            </a:r>
            <a:r>
              <a:rPr lang="en-AU" sz="2400" dirty="0">
                <a:latin typeface="+mj-lt"/>
              </a:rPr>
              <a:t> </a:t>
            </a:r>
          </a:p>
          <a:p>
            <a:pPr algn="ctr"/>
            <a:r>
              <a:rPr lang="en-AU" sz="2400" dirty="0">
                <a:latin typeface="+mj-lt"/>
              </a:rPr>
              <a:t>Discuss with your parents how they like to stay healthy. </a:t>
            </a:r>
          </a:p>
        </p:txBody>
      </p:sp>
      <p:pic>
        <p:nvPicPr>
          <p:cNvPr id="10" name="Picture 9">
            <a:extLst>
              <a:ext uri="{FF2B5EF4-FFF2-40B4-BE49-F238E27FC236}">
                <a16:creationId xmlns:a16="http://schemas.microsoft.com/office/drawing/2014/main" id="{028DCBC1-FA33-C14C-807C-E6CDD9CA08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7496569">
            <a:off x="9214724" y="812016"/>
            <a:ext cx="2106386" cy="1977160"/>
          </a:xfrm>
          <a:prstGeom prst="rect">
            <a:avLst/>
          </a:prstGeom>
        </p:spPr>
      </p:pic>
      <p:pic>
        <p:nvPicPr>
          <p:cNvPr id="11" name="Picture 10">
            <a:extLst>
              <a:ext uri="{FF2B5EF4-FFF2-40B4-BE49-F238E27FC236}">
                <a16:creationId xmlns:a16="http://schemas.microsoft.com/office/drawing/2014/main" id="{9E5B7574-92E8-B64C-9122-EF0ACB274B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917343">
            <a:off x="-90423" y="281759"/>
            <a:ext cx="2953882" cy="2772662"/>
          </a:xfrm>
          <a:prstGeom prst="rect">
            <a:avLst/>
          </a:prstGeom>
        </p:spPr>
      </p:pic>
    </p:spTree>
    <p:extLst>
      <p:ext uri="{BB962C8B-B14F-4D97-AF65-F5344CB8AC3E}">
        <p14:creationId xmlns:p14="http://schemas.microsoft.com/office/powerpoint/2010/main" val="2555307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4093428"/>
          </a:xfrm>
          <a:prstGeom prst="rect">
            <a:avLst/>
          </a:prstGeom>
          <a:ln w="25400">
            <a:solidFill>
              <a:schemeClr val="accent5"/>
            </a:solidFill>
          </a:ln>
        </p:spPr>
        <p:txBody>
          <a:bodyPr wrap="square">
            <a:spAutoFit/>
          </a:bodyPr>
          <a:lstStyle/>
          <a:p>
            <a:r>
              <a:rPr lang="en-AU" sz="2800" b="1" dirty="0"/>
              <a:t>KS1 Learning opportunities in Health and Wellbeing</a:t>
            </a:r>
          </a:p>
          <a:p>
            <a:r>
              <a:rPr lang="en-AU" sz="2400" i="1" dirty="0"/>
              <a:t>Pupils learn... </a:t>
            </a:r>
          </a:p>
          <a:p>
            <a:endParaRPr lang="en-AU" sz="2400" i="1" dirty="0"/>
          </a:p>
          <a:p>
            <a:r>
              <a:rPr lang="en-AU" sz="2400" b="1" dirty="0"/>
              <a:t>H1</a:t>
            </a:r>
            <a:r>
              <a:rPr lang="en-AU" sz="2400" dirty="0"/>
              <a:t>. about what keeping healthy means; different ways to keep healthy</a:t>
            </a:r>
          </a:p>
          <a:p>
            <a:r>
              <a:rPr lang="en-AU" sz="2400" b="1" dirty="0"/>
              <a:t>H2. </a:t>
            </a:r>
            <a:r>
              <a:rPr lang="en-AU" sz="2400" dirty="0"/>
              <a:t>about foods that support good health and the risks of eating too  much sugar</a:t>
            </a:r>
          </a:p>
          <a:p>
            <a:r>
              <a:rPr lang="en-AU" sz="2400" b="1" dirty="0"/>
              <a:t>H5. </a:t>
            </a:r>
            <a:r>
              <a:rPr lang="en-AU" sz="2400" dirty="0"/>
              <a:t>about simple hygiene routines that can stop germs from spreading</a:t>
            </a:r>
          </a:p>
          <a:p>
            <a:r>
              <a:rPr lang="en-AU" sz="2400" b="1" dirty="0"/>
              <a:t>H7. </a:t>
            </a:r>
            <a:r>
              <a:rPr lang="en-AU" sz="2400" dirty="0"/>
              <a:t>about dental care and visiting the dentist; how to brush teeth correctly; food and drink that support dental health</a:t>
            </a:r>
          </a:p>
          <a:p>
            <a:r>
              <a:rPr lang="en-AU" sz="2400" b="1" dirty="0"/>
              <a:t>H26</a:t>
            </a:r>
            <a:r>
              <a:rPr lang="en-AU" sz="2000" b="1" dirty="0"/>
              <a:t>. </a:t>
            </a:r>
            <a:r>
              <a:rPr lang="en-AU" sz="2400" dirty="0"/>
              <a:t>about growing and changing from young to old and how people’s needs change</a:t>
            </a:r>
          </a:p>
          <a:p>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767876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894607" y="1152893"/>
            <a:ext cx="10402785" cy="1754326"/>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endParaRPr lang="en-GB" sz="2000" dirty="0">
              <a:solidFill>
                <a:srgbClr val="333333"/>
              </a:solidFill>
              <a:latin typeface="proxima_nova_rgregular"/>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344992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097280" y="2229118"/>
            <a:ext cx="6146668" cy="3416320"/>
          </a:xfrm>
          <a:prstGeom prst="rect">
            <a:avLst/>
          </a:prstGeom>
          <a:noFill/>
        </p:spPr>
        <p:txBody>
          <a:bodyPr wrap="square" rtlCol="0">
            <a:spAutoFit/>
          </a:bodyPr>
          <a:lstStyle/>
          <a:p>
            <a:r>
              <a:rPr lang="en-AU" sz="2400" b="1" u="sng" dirty="0"/>
              <a:t>Learning Objective: </a:t>
            </a:r>
            <a:r>
              <a:rPr lang="en-AU" sz="2400" b="1" i="1" dirty="0"/>
              <a:t>To understand how we must continue to look after our health as we grow older</a:t>
            </a:r>
          </a:p>
          <a:p>
            <a:pPr marL="342900" indent="-342900">
              <a:buFont typeface="Arial" panose="020B0604020202020204" pitchFamily="34" charset="0"/>
              <a:buChar char="•"/>
            </a:pPr>
            <a:r>
              <a:rPr lang="en-AU" sz="2400" dirty="0"/>
              <a:t>I can explain how our bodies change as we grow older </a:t>
            </a:r>
          </a:p>
          <a:p>
            <a:pPr marL="342900" indent="-342900">
              <a:buFont typeface="Arial" panose="020B0604020202020204" pitchFamily="34" charset="0"/>
              <a:buChar char="•"/>
            </a:pPr>
            <a:r>
              <a:rPr lang="en-AU" sz="2400" dirty="0"/>
              <a:t>I can explain the different ways we can look after our health</a:t>
            </a:r>
          </a:p>
          <a:p>
            <a:pPr marL="342900" indent="-342900">
              <a:buFont typeface="Arial" panose="020B0604020202020204" pitchFamily="34" charset="0"/>
              <a:buChar char="•"/>
            </a:pPr>
            <a:r>
              <a:rPr lang="en-AU" sz="2400" dirty="0"/>
              <a:t>I can explain why it is important to keep looking after our health as we grow</a:t>
            </a:r>
          </a:p>
        </p:txBody>
      </p:sp>
      <p:pic>
        <p:nvPicPr>
          <p:cNvPr id="6" name="Picture 5">
            <a:extLst>
              <a:ext uri="{FF2B5EF4-FFF2-40B4-BE49-F238E27FC236}">
                <a16:creationId xmlns:a16="http://schemas.microsoft.com/office/drawing/2014/main" id="{70A33658-2422-D044-963A-F1EDB530F3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81614" y="286603"/>
            <a:ext cx="4322520" cy="6109646"/>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2158505179"/>
              </p:ext>
            </p:extLst>
          </p:nvPr>
        </p:nvGraphicFramePr>
        <p:xfrm>
          <a:off x="3734376" y="33867"/>
          <a:ext cx="3878541" cy="762000"/>
        </p:xfrm>
        <a:graphic>
          <a:graphicData uri="http://schemas.openxmlformats.org/drawingml/2006/table">
            <a:tbl>
              <a:tblPr/>
              <a:tblGrid>
                <a:gridCol w="3878541">
                  <a:extLst>
                    <a:ext uri="{9D8B030D-6E8A-4147-A177-3AD203B41FA5}">
                      <a16:colId xmlns:a16="http://schemas.microsoft.com/office/drawing/2014/main" val="20000"/>
                    </a:ext>
                  </a:extLst>
                </a:gridCol>
              </a:tblGrid>
              <a:tr h="0">
                <a:tc>
                  <a:txBody>
                    <a:bodyPr/>
                    <a:lstStyle/>
                    <a:p>
                      <a:pPr algn="ctr"/>
                      <a:r>
                        <a:rPr lang="en-GB" sz="44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Staying Healthy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69332" y="1164872"/>
            <a:ext cx="7927548" cy="1938992"/>
          </a:xfrm>
          <a:prstGeom prst="rect">
            <a:avLst/>
          </a:prstGeom>
          <a:noFill/>
          <a:ln w="19050">
            <a:noFill/>
          </a:ln>
        </p:spPr>
        <p:txBody>
          <a:bodyPr wrap="square" rtlCol="0">
            <a:spAutoFit/>
          </a:bodyPr>
          <a:lstStyle/>
          <a:p>
            <a:r>
              <a:rPr lang="en-GB" sz="2400" dirty="0">
                <a:solidFill>
                  <a:prstClr val="black"/>
                </a:solidFill>
                <a:latin typeface="+mj-lt"/>
              </a:rPr>
              <a:t>Even as we grow older it is important to maintain a healthy lifestyle. </a:t>
            </a:r>
          </a:p>
          <a:p>
            <a:endParaRPr lang="en-GB" sz="2400" dirty="0">
              <a:solidFill>
                <a:prstClr val="black"/>
              </a:solidFill>
              <a:latin typeface="+mj-lt"/>
            </a:endParaRPr>
          </a:p>
          <a:p>
            <a:r>
              <a:rPr lang="en-GB" sz="2400" dirty="0">
                <a:solidFill>
                  <a:prstClr val="black"/>
                </a:solidFill>
                <a:latin typeface="+mj-lt"/>
              </a:rPr>
              <a:t>As a class list all the ways we can look after our health and wellbeing. </a:t>
            </a:r>
          </a:p>
        </p:txBody>
      </p:sp>
      <p:pic>
        <p:nvPicPr>
          <p:cNvPr id="3" name="Picture 2">
            <a:extLst>
              <a:ext uri="{FF2B5EF4-FFF2-40B4-BE49-F238E27FC236}">
                <a16:creationId xmlns:a16="http://schemas.microsoft.com/office/drawing/2014/main" id="{E2F33B3B-6571-964D-86D2-D2D62D9785F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586" y="3628657"/>
            <a:ext cx="10036122" cy="2704409"/>
          </a:xfrm>
          <a:prstGeom prst="rect">
            <a:avLst/>
          </a:prstGeom>
        </p:spPr>
      </p:pic>
    </p:spTree>
    <p:extLst>
      <p:ext uri="{BB962C8B-B14F-4D97-AF65-F5344CB8AC3E}">
        <p14:creationId xmlns:p14="http://schemas.microsoft.com/office/powerpoint/2010/main" val="1503351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3516815459"/>
              </p:ext>
            </p:extLst>
          </p:nvPr>
        </p:nvGraphicFramePr>
        <p:xfrm>
          <a:off x="4777777" y="0"/>
          <a:ext cx="2757556" cy="762000"/>
        </p:xfrm>
        <a:graphic>
          <a:graphicData uri="http://schemas.openxmlformats.org/drawingml/2006/table">
            <a:tbl>
              <a:tblPr/>
              <a:tblGrid>
                <a:gridCol w="2757556">
                  <a:extLst>
                    <a:ext uri="{9D8B030D-6E8A-4147-A177-3AD203B41FA5}">
                      <a16:colId xmlns:a16="http://schemas.microsoft.com/office/drawing/2014/main" val="20000"/>
                    </a:ext>
                  </a:extLst>
                </a:gridCol>
              </a:tblGrid>
              <a:tr h="0">
                <a:tc>
                  <a:txBody>
                    <a:bodyPr/>
                    <a:lstStyle/>
                    <a:p>
                      <a:pPr algn="ctr"/>
                      <a:r>
                        <a:rPr lang="en-GB" sz="44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Story Time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535130" y="1348677"/>
            <a:ext cx="4985138" cy="2308324"/>
          </a:xfrm>
          <a:prstGeom prst="rect">
            <a:avLst/>
          </a:prstGeom>
          <a:noFill/>
          <a:ln w="19050">
            <a:noFill/>
          </a:ln>
        </p:spPr>
        <p:txBody>
          <a:bodyPr wrap="square" rtlCol="0">
            <a:spAutoFit/>
          </a:bodyPr>
          <a:lstStyle/>
          <a:p>
            <a:r>
              <a:rPr lang="en-GB" sz="2400" dirty="0">
                <a:solidFill>
                  <a:prstClr val="black"/>
                </a:solidFill>
                <a:latin typeface="+mj-lt"/>
              </a:rPr>
              <a:t>Check out the great story, </a:t>
            </a:r>
          </a:p>
          <a:p>
            <a:r>
              <a:rPr lang="en-GB" sz="2400" b="1" dirty="0">
                <a:solidFill>
                  <a:prstClr val="black"/>
                </a:solidFill>
                <a:latin typeface="+mj-lt"/>
              </a:rPr>
              <a:t>“The Balanced Ninjas.”</a:t>
            </a:r>
            <a:r>
              <a:rPr lang="en-GB" sz="2400" dirty="0">
                <a:solidFill>
                  <a:prstClr val="black"/>
                </a:solidFill>
                <a:latin typeface="+mj-lt"/>
              </a:rPr>
              <a:t> </a:t>
            </a:r>
          </a:p>
          <a:p>
            <a:endParaRPr lang="en-GB" sz="2400" dirty="0">
              <a:solidFill>
                <a:prstClr val="black"/>
              </a:solidFill>
              <a:latin typeface="+mj-lt"/>
            </a:endParaRPr>
          </a:p>
          <a:p>
            <a:r>
              <a:rPr lang="en-GB" sz="2400" dirty="0">
                <a:solidFill>
                  <a:prstClr val="black"/>
                </a:solidFill>
                <a:latin typeface="+mj-lt"/>
              </a:rPr>
              <a:t>Note the ways the Ninjas look after their health and wellbeing and add to your class list. </a:t>
            </a:r>
          </a:p>
        </p:txBody>
      </p:sp>
      <p:pic>
        <p:nvPicPr>
          <p:cNvPr id="6" name="Picture 5">
            <a:extLst>
              <a:ext uri="{FF2B5EF4-FFF2-40B4-BE49-F238E27FC236}">
                <a16:creationId xmlns:a16="http://schemas.microsoft.com/office/drawing/2014/main" id="{0F816308-6B63-6747-AE78-7F6655F7FC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734014" y="762000"/>
            <a:ext cx="3631013" cy="51322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512070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2812302294"/>
              </p:ext>
            </p:extLst>
          </p:nvPr>
        </p:nvGraphicFramePr>
        <p:xfrm>
          <a:off x="91988" y="165871"/>
          <a:ext cx="5752758" cy="640080"/>
        </p:xfrm>
        <a:graphic>
          <a:graphicData uri="http://schemas.openxmlformats.org/drawingml/2006/table">
            <a:tbl>
              <a:tblPr/>
              <a:tblGrid>
                <a:gridCol w="5752758">
                  <a:extLst>
                    <a:ext uri="{9D8B030D-6E8A-4147-A177-3AD203B41FA5}">
                      <a16:colId xmlns:a16="http://schemas.microsoft.com/office/drawing/2014/main" val="20000"/>
                    </a:ext>
                  </a:extLst>
                </a:gridCol>
              </a:tblGrid>
              <a:tr h="0">
                <a:tc>
                  <a:txBody>
                    <a:bodyPr/>
                    <a:lstStyle/>
                    <a:p>
                      <a:r>
                        <a:rPr lang="en-GB" sz="36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Ways to look after our health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91988" y="995530"/>
            <a:ext cx="3514812" cy="3539430"/>
          </a:xfrm>
          <a:prstGeom prst="rect">
            <a:avLst/>
          </a:prstGeom>
          <a:noFill/>
          <a:ln w="19050">
            <a:noFill/>
          </a:ln>
        </p:spPr>
        <p:txBody>
          <a:bodyPr wrap="square" rtlCol="0">
            <a:spAutoFit/>
          </a:bodyPr>
          <a:lstStyle/>
          <a:p>
            <a:r>
              <a:rPr lang="en-GB" sz="2800" dirty="0">
                <a:solidFill>
                  <a:prstClr val="black"/>
                </a:solidFill>
                <a:latin typeface="+mj-lt"/>
              </a:rPr>
              <a:t>Even though we grow older and go through changes, the way we maintain our health does not change. Let’s recap on the ways the Ninjas looked after their health. </a:t>
            </a:r>
            <a:endParaRPr lang="en-GB" sz="2800" dirty="0">
              <a:solidFill>
                <a:prstClr val="black"/>
              </a:solidFill>
            </a:endParaRPr>
          </a:p>
        </p:txBody>
      </p:sp>
      <p:pic>
        <p:nvPicPr>
          <p:cNvPr id="2" name="Picture 1">
            <a:extLst>
              <a:ext uri="{FF2B5EF4-FFF2-40B4-BE49-F238E27FC236}">
                <a16:creationId xmlns:a16="http://schemas.microsoft.com/office/drawing/2014/main" id="{AA0ED2DB-9374-AC41-BAFC-851131FE2D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19725" y="0"/>
            <a:ext cx="4889127" cy="6858000"/>
          </a:xfrm>
          <a:prstGeom prst="rect">
            <a:avLst/>
          </a:prstGeom>
        </p:spPr>
      </p:pic>
    </p:spTree>
    <p:extLst>
      <p:ext uri="{BB962C8B-B14F-4D97-AF65-F5344CB8AC3E}">
        <p14:creationId xmlns:p14="http://schemas.microsoft.com/office/powerpoint/2010/main" val="1936623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496943" y="1029598"/>
            <a:ext cx="3273719" cy="1569660"/>
          </a:xfrm>
          <a:prstGeom prst="rect">
            <a:avLst/>
          </a:prstGeom>
          <a:noFill/>
          <a:ln w="19050">
            <a:noFill/>
          </a:ln>
        </p:spPr>
        <p:txBody>
          <a:bodyPr wrap="square" rtlCol="0">
            <a:spAutoFit/>
          </a:bodyPr>
          <a:lstStyle/>
          <a:p>
            <a:r>
              <a:rPr lang="en-GB" sz="2400" dirty="0">
                <a:solidFill>
                  <a:prstClr val="black"/>
                </a:solidFill>
                <a:latin typeface="+mj-lt"/>
              </a:rPr>
              <a:t>It doesn’t matter how but get active! And try to stay active for at least 60 minutes a day. </a:t>
            </a:r>
            <a:endParaRPr lang="en-GB" sz="2400" dirty="0">
              <a:solidFill>
                <a:prstClr val="black"/>
              </a:solidFill>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36281" y="326865"/>
            <a:ext cx="2133600" cy="584775"/>
          </a:xfrm>
          <a:prstGeom prst="rect">
            <a:avLst/>
          </a:prstGeom>
          <a:noFill/>
          <a:ln w="19050">
            <a:noFill/>
          </a:ln>
        </p:spPr>
        <p:txBody>
          <a:bodyPr wrap="square" rtlCol="0">
            <a:spAutoFit/>
          </a:bodyPr>
          <a:lstStyle/>
          <a:p>
            <a:r>
              <a:rPr lang="en-GB" sz="3200" b="1" dirty="0">
                <a:solidFill>
                  <a:prstClr val="black"/>
                </a:solidFill>
                <a:latin typeface="+mj-lt"/>
              </a:rPr>
              <a:t>Get Active</a:t>
            </a:r>
            <a:endParaRPr lang="en-GB" sz="3200" b="1"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1862667" y="6352625"/>
            <a:ext cx="7745159" cy="461665"/>
          </a:xfrm>
          <a:prstGeom prst="rect">
            <a:avLst/>
          </a:prstGeom>
          <a:noFill/>
          <a:ln w="19050">
            <a:noFill/>
          </a:ln>
        </p:spPr>
        <p:txBody>
          <a:bodyPr wrap="square" rtlCol="0">
            <a:spAutoFit/>
          </a:bodyPr>
          <a:lstStyle/>
          <a:p>
            <a:pPr algn="ctr"/>
            <a:r>
              <a:rPr lang="en-GB" sz="2400" b="1" dirty="0">
                <a:solidFill>
                  <a:prstClr val="black"/>
                </a:solidFill>
                <a:latin typeface="+mj-lt"/>
              </a:rPr>
              <a:t>How do you stay active?</a:t>
            </a:r>
            <a:endParaRPr lang="en-GB" sz="2400" b="1" dirty="0">
              <a:solidFill>
                <a:prstClr val="black"/>
              </a:solidFill>
            </a:endParaRPr>
          </a:p>
        </p:txBody>
      </p:sp>
      <p:pic>
        <p:nvPicPr>
          <p:cNvPr id="12" name="Picture 11">
            <a:extLst>
              <a:ext uri="{FF2B5EF4-FFF2-40B4-BE49-F238E27FC236}">
                <a16:creationId xmlns:a16="http://schemas.microsoft.com/office/drawing/2014/main" id="{1841AA55-BD46-2A49-9355-548A5C3E92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42996" y="266978"/>
            <a:ext cx="702733" cy="702733"/>
          </a:xfrm>
          <a:prstGeom prst="rect">
            <a:avLst/>
          </a:prstGeom>
        </p:spPr>
      </p:pic>
      <p:pic>
        <p:nvPicPr>
          <p:cNvPr id="14" name="Picture 13">
            <a:extLst>
              <a:ext uri="{FF2B5EF4-FFF2-40B4-BE49-F238E27FC236}">
                <a16:creationId xmlns:a16="http://schemas.microsoft.com/office/drawing/2014/main" id="{6DD15833-C54E-7349-A582-E2C68F81C41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77967" y="122020"/>
            <a:ext cx="729733" cy="729733"/>
          </a:xfrm>
          <a:prstGeom prst="rect">
            <a:avLst/>
          </a:prstGeom>
        </p:spPr>
      </p:pic>
      <p:pic>
        <p:nvPicPr>
          <p:cNvPr id="15" name="Picture 14">
            <a:extLst>
              <a:ext uri="{FF2B5EF4-FFF2-40B4-BE49-F238E27FC236}">
                <a16:creationId xmlns:a16="http://schemas.microsoft.com/office/drawing/2014/main" id="{F4F1ADFD-B39D-8B49-9AC1-86E8B93373D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382791" y="3699885"/>
            <a:ext cx="2252930" cy="2115283"/>
          </a:xfrm>
          <a:prstGeom prst="rect">
            <a:avLst/>
          </a:prstGeom>
        </p:spPr>
      </p:pic>
      <p:pic>
        <p:nvPicPr>
          <p:cNvPr id="16" name="Picture 15">
            <a:extLst>
              <a:ext uri="{FF2B5EF4-FFF2-40B4-BE49-F238E27FC236}">
                <a16:creationId xmlns:a16="http://schemas.microsoft.com/office/drawing/2014/main" id="{D2EF633C-76A3-6F45-B313-669AFCCAB4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5773234">
            <a:off x="2790403" y="2933521"/>
            <a:ext cx="2491542" cy="2339317"/>
          </a:xfrm>
          <a:prstGeom prst="rect">
            <a:avLst/>
          </a:prstGeom>
        </p:spPr>
      </p:pic>
      <p:pic>
        <p:nvPicPr>
          <p:cNvPr id="17" name="Picture 16">
            <a:extLst>
              <a:ext uri="{FF2B5EF4-FFF2-40B4-BE49-F238E27FC236}">
                <a16:creationId xmlns:a16="http://schemas.microsoft.com/office/drawing/2014/main" id="{FC99F268-BD26-8446-B3BC-811A307880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5173382">
            <a:off x="7695358" y="2203431"/>
            <a:ext cx="4383139" cy="4115344"/>
          </a:xfrm>
          <a:prstGeom prst="rect">
            <a:avLst/>
          </a:prstGeom>
        </p:spPr>
      </p:pic>
      <p:sp>
        <p:nvSpPr>
          <p:cNvPr id="18" name="TextBox 17">
            <a:extLst>
              <a:ext uri="{FF2B5EF4-FFF2-40B4-BE49-F238E27FC236}">
                <a16:creationId xmlns:a16="http://schemas.microsoft.com/office/drawing/2014/main" id="{9EE390DE-D106-2D44-BABD-DE3FC51F4864}"/>
              </a:ext>
            </a:extLst>
          </p:cNvPr>
          <p:cNvSpPr txBox="1"/>
          <p:nvPr/>
        </p:nvSpPr>
        <p:spPr>
          <a:xfrm>
            <a:off x="8709234" y="266978"/>
            <a:ext cx="2133600" cy="584775"/>
          </a:xfrm>
          <a:prstGeom prst="rect">
            <a:avLst/>
          </a:prstGeom>
          <a:noFill/>
          <a:ln w="19050">
            <a:noFill/>
          </a:ln>
        </p:spPr>
        <p:txBody>
          <a:bodyPr wrap="square" rtlCol="0">
            <a:spAutoFit/>
          </a:bodyPr>
          <a:lstStyle/>
          <a:p>
            <a:r>
              <a:rPr lang="en-GB" sz="3200" b="1" dirty="0">
                <a:solidFill>
                  <a:prstClr val="black"/>
                </a:solidFill>
                <a:latin typeface="+mj-lt"/>
              </a:rPr>
              <a:t>Eat Well</a:t>
            </a:r>
            <a:endParaRPr lang="en-GB" sz="3200" b="1" dirty="0">
              <a:solidFill>
                <a:prstClr val="black"/>
              </a:solidFill>
            </a:endParaRPr>
          </a:p>
        </p:txBody>
      </p:sp>
      <p:sp>
        <p:nvSpPr>
          <p:cNvPr id="19" name="TextBox 18">
            <a:extLst>
              <a:ext uri="{FF2B5EF4-FFF2-40B4-BE49-F238E27FC236}">
                <a16:creationId xmlns:a16="http://schemas.microsoft.com/office/drawing/2014/main" id="{B3291A0C-248B-F646-ACAA-472AF3C4A25A}"/>
              </a:ext>
            </a:extLst>
          </p:cNvPr>
          <p:cNvSpPr txBox="1"/>
          <p:nvPr/>
        </p:nvSpPr>
        <p:spPr>
          <a:xfrm>
            <a:off x="6004406" y="873197"/>
            <a:ext cx="6080090" cy="1323439"/>
          </a:xfrm>
          <a:prstGeom prst="rect">
            <a:avLst/>
          </a:prstGeom>
          <a:noFill/>
          <a:ln w="19050">
            <a:noFill/>
          </a:ln>
        </p:spPr>
        <p:txBody>
          <a:bodyPr wrap="square" rtlCol="0">
            <a:spAutoFit/>
          </a:bodyPr>
          <a:lstStyle/>
          <a:p>
            <a:pPr algn="ctr"/>
            <a:r>
              <a:rPr lang="en-AU" sz="2000" dirty="0"/>
              <a:t>Food gives us the energy to think, move and grow. </a:t>
            </a:r>
          </a:p>
          <a:p>
            <a:pPr algn="ctr"/>
            <a:r>
              <a:rPr lang="en-AU" sz="2000" dirty="0"/>
              <a:t>We need to eat a variety of foods as different foods provide us with various levels of energy but also nutrition which helps our bodies to function better. </a:t>
            </a:r>
            <a:endParaRPr lang="en-GB" sz="2800" dirty="0">
              <a:solidFill>
                <a:prstClr val="black"/>
              </a:solidFill>
            </a:endParaRPr>
          </a:p>
        </p:txBody>
      </p:sp>
    </p:spTree>
    <p:extLst>
      <p:ext uri="{BB962C8B-B14F-4D97-AF65-F5344CB8AC3E}">
        <p14:creationId xmlns:p14="http://schemas.microsoft.com/office/powerpoint/2010/main" val="1175346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68282" y="1109152"/>
            <a:ext cx="4385734" cy="1785104"/>
          </a:xfrm>
          <a:prstGeom prst="rect">
            <a:avLst/>
          </a:prstGeom>
          <a:noFill/>
          <a:ln w="19050">
            <a:noFill/>
          </a:ln>
        </p:spPr>
        <p:txBody>
          <a:bodyPr wrap="square" rtlCol="0">
            <a:spAutoFit/>
          </a:bodyPr>
          <a:lstStyle/>
          <a:p>
            <a:r>
              <a:rPr lang="en-AU" sz="2200" dirty="0">
                <a:latin typeface="+mj-lt"/>
              </a:rPr>
              <a:t>Water plays a crucial role in making sure our bodies function properly. We could not survive without water.  Whenever you are thirsty your body is telling you it needs water. </a:t>
            </a:r>
            <a:endParaRPr lang="en-GB" sz="2200"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36281" y="326865"/>
            <a:ext cx="2202134" cy="584775"/>
          </a:xfrm>
          <a:prstGeom prst="rect">
            <a:avLst/>
          </a:prstGeom>
          <a:noFill/>
          <a:ln w="19050">
            <a:noFill/>
          </a:ln>
        </p:spPr>
        <p:txBody>
          <a:bodyPr wrap="square" rtlCol="0">
            <a:spAutoFit/>
          </a:bodyPr>
          <a:lstStyle/>
          <a:p>
            <a:r>
              <a:rPr lang="en-GB" sz="3200" b="1" dirty="0">
                <a:solidFill>
                  <a:prstClr val="black"/>
                </a:solidFill>
                <a:latin typeface="+mj-lt"/>
              </a:rPr>
              <a:t>Drink Water</a:t>
            </a:r>
            <a:endParaRPr lang="en-GB" sz="3200" b="1"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1862667" y="6352625"/>
            <a:ext cx="7745159" cy="461665"/>
          </a:xfrm>
          <a:prstGeom prst="rect">
            <a:avLst/>
          </a:prstGeom>
          <a:noFill/>
          <a:ln w="19050">
            <a:noFill/>
          </a:ln>
        </p:spPr>
        <p:txBody>
          <a:bodyPr wrap="square" rtlCol="0">
            <a:spAutoFit/>
          </a:bodyPr>
          <a:lstStyle/>
          <a:p>
            <a:pPr algn="ctr"/>
            <a:r>
              <a:rPr lang="en-GB" sz="2400" b="1" dirty="0">
                <a:solidFill>
                  <a:prstClr val="black"/>
                </a:solidFill>
                <a:latin typeface="+mj-lt"/>
              </a:rPr>
              <a:t>What time do you go to bed?</a:t>
            </a:r>
            <a:endParaRPr lang="en-GB" sz="2400" b="1" dirty="0">
              <a:solidFill>
                <a:prstClr val="black"/>
              </a:solidFill>
            </a:endParaRPr>
          </a:p>
        </p:txBody>
      </p:sp>
      <p:sp>
        <p:nvSpPr>
          <p:cNvPr id="18" name="TextBox 17">
            <a:extLst>
              <a:ext uri="{FF2B5EF4-FFF2-40B4-BE49-F238E27FC236}">
                <a16:creationId xmlns:a16="http://schemas.microsoft.com/office/drawing/2014/main" id="{9EE390DE-D106-2D44-BABD-DE3FC51F4864}"/>
              </a:ext>
            </a:extLst>
          </p:cNvPr>
          <p:cNvSpPr txBox="1"/>
          <p:nvPr/>
        </p:nvSpPr>
        <p:spPr>
          <a:xfrm>
            <a:off x="8709234" y="266978"/>
            <a:ext cx="2133600" cy="584775"/>
          </a:xfrm>
          <a:prstGeom prst="rect">
            <a:avLst/>
          </a:prstGeom>
          <a:noFill/>
          <a:ln w="19050">
            <a:noFill/>
          </a:ln>
        </p:spPr>
        <p:txBody>
          <a:bodyPr wrap="square" rtlCol="0">
            <a:spAutoFit/>
          </a:bodyPr>
          <a:lstStyle/>
          <a:p>
            <a:r>
              <a:rPr lang="en-GB" sz="3200" b="1" dirty="0">
                <a:solidFill>
                  <a:prstClr val="black"/>
                </a:solidFill>
                <a:latin typeface="+mj-lt"/>
              </a:rPr>
              <a:t>Sleep</a:t>
            </a:r>
            <a:endParaRPr lang="en-GB" sz="3200" b="1" dirty="0">
              <a:solidFill>
                <a:prstClr val="black"/>
              </a:solidFill>
            </a:endParaRPr>
          </a:p>
        </p:txBody>
      </p:sp>
      <p:sp>
        <p:nvSpPr>
          <p:cNvPr id="19" name="TextBox 18">
            <a:extLst>
              <a:ext uri="{FF2B5EF4-FFF2-40B4-BE49-F238E27FC236}">
                <a16:creationId xmlns:a16="http://schemas.microsoft.com/office/drawing/2014/main" id="{B3291A0C-248B-F646-ACAA-472AF3C4A25A}"/>
              </a:ext>
            </a:extLst>
          </p:cNvPr>
          <p:cNvSpPr txBox="1"/>
          <p:nvPr/>
        </p:nvSpPr>
        <p:spPr>
          <a:xfrm>
            <a:off x="6180666" y="851753"/>
            <a:ext cx="5903830" cy="1323439"/>
          </a:xfrm>
          <a:prstGeom prst="rect">
            <a:avLst/>
          </a:prstGeom>
          <a:noFill/>
          <a:ln w="19050">
            <a:noFill/>
          </a:ln>
        </p:spPr>
        <p:txBody>
          <a:bodyPr wrap="square" rtlCol="0">
            <a:spAutoFit/>
          </a:bodyPr>
          <a:lstStyle/>
          <a:p>
            <a:pPr algn="ctr"/>
            <a:r>
              <a:rPr lang="en-AU" sz="2000" dirty="0">
                <a:latin typeface="+mj-lt"/>
              </a:rPr>
              <a:t>Sleep is essential for good health. It is a time where your body is able to repair itself, recuperate energy and get itself ready for the next day. Children 6-13 years are recommended to get 9-13 hours of sleep a day. </a:t>
            </a:r>
            <a:endParaRPr lang="en-GB" sz="3200" dirty="0">
              <a:solidFill>
                <a:prstClr val="black"/>
              </a:solidFill>
              <a:latin typeface="+mj-lt"/>
            </a:endParaRPr>
          </a:p>
        </p:txBody>
      </p:sp>
      <p:pic>
        <p:nvPicPr>
          <p:cNvPr id="3" name="Picture 2">
            <a:extLst>
              <a:ext uri="{FF2B5EF4-FFF2-40B4-BE49-F238E27FC236}">
                <a16:creationId xmlns:a16="http://schemas.microsoft.com/office/drawing/2014/main" id="{89358C90-90E9-2B46-A7E4-F4CCBA137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886411" y="130694"/>
            <a:ext cx="713856" cy="713856"/>
          </a:xfrm>
          <a:prstGeom prst="rect">
            <a:avLst/>
          </a:prstGeom>
        </p:spPr>
      </p:pic>
      <p:pic>
        <p:nvPicPr>
          <p:cNvPr id="6" name="Picture 5">
            <a:extLst>
              <a:ext uri="{FF2B5EF4-FFF2-40B4-BE49-F238E27FC236}">
                <a16:creationId xmlns:a16="http://schemas.microsoft.com/office/drawing/2014/main" id="{15F1125C-3A6F-7742-AFC7-835CB92ED0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06414" y="130694"/>
            <a:ext cx="861483" cy="861483"/>
          </a:xfrm>
          <a:prstGeom prst="rect">
            <a:avLst/>
          </a:prstGeom>
        </p:spPr>
      </p:pic>
      <p:pic>
        <p:nvPicPr>
          <p:cNvPr id="7" name="Picture 6">
            <a:extLst>
              <a:ext uri="{FF2B5EF4-FFF2-40B4-BE49-F238E27FC236}">
                <a16:creationId xmlns:a16="http://schemas.microsoft.com/office/drawing/2014/main" id="{0B37F1C6-8C4B-2544-B548-0CD46400E43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608089" y="3460611"/>
            <a:ext cx="2983144" cy="2800884"/>
          </a:xfrm>
          <a:prstGeom prst="rect">
            <a:avLst/>
          </a:prstGeom>
        </p:spPr>
      </p:pic>
      <p:pic>
        <p:nvPicPr>
          <p:cNvPr id="10" name="Picture 9">
            <a:extLst>
              <a:ext uri="{FF2B5EF4-FFF2-40B4-BE49-F238E27FC236}">
                <a16:creationId xmlns:a16="http://schemas.microsoft.com/office/drawing/2014/main" id="{F6846F72-D122-FC48-81E1-78A17AD309A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918555" y="2759967"/>
            <a:ext cx="4428052" cy="3149600"/>
          </a:xfrm>
          <a:prstGeom prst="rect">
            <a:avLst/>
          </a:prstGeom>
        </p:spPr>
      </p:pic>
    </p:spTree>
    <p:extLst>
      <p:ext uri="{BB962C8B-B14F-4D97-AF65-F5344CB8AC3E}">
        <p14:creationId xmlns:p14="http://schemas.microsoft.com/office/powerpoint/2010/main" val="19319609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68282" y="1109152"/>
            <a:ext cx="4385734" cy="1200329"/>
          </a:xfrm>
          <a:prstGeom prst="rect">
            <a:avLst/>
          </a:prstGeom>
          <a:noFill/>
          <a:ln w="19050">
            <a:noFill/>
          </a:ln>
        </p:spPr>
        <p:txBody>
          <a:bodyPr wrap="square" rtlCol="0">
            <a:spAutoFit/>
          </a:bodyPr>
          <a:lstStyle/>
          <a:p>
            <a:r>
              <a:rPr lang="en-AU" sz="2400" dirty="0">
                <a:latin typeface="+mj-lt"/>
              </a:rPr>
              <a:t>Keeping good hygiene, not only keeps you clean but helps you avoid getting sick. </a:t>
            </a:r>
            <a:endParaRPr lang="en-GB" sz="2800"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36281" y="326865"/>
            <a:ext cx="2669926" cy="584775"/>
          </a:xfrm>
          <a:prstGeom prst="rect">
            <a:avLst/>
          </a:prstGeom>
          <a:noFill/>
          <a:ln w="19050">
            <a:noFill/>
          </a:ln>
        </p:spPr>
        <p:txBody>
          <a:bodyPr wrap="square" rtlCol="0">
            <a:spAutoFit/>
          </a:bodyPr>
          <a:lstStyle/>
          <a:p>
            <a:r>
              <a:rPr lang="en-GB" sz="3200" b="1" dirty="0">
                <a:solidFill>
                  <a:prstClr val="black"/>
                </a:solidFill>
                <a:latin typeface="+mj-lt"/>
              </a:rPr>
              <a:t>Good Hygiene</a:t>
            </a:r>
            <a:endParaRPr lang="en-GB" sz="3200" b="1" dirty="0">
              <a:solidFill>
                <a:prstClr val="black"/>
              </a:solidFill>
            </a:endParaRPr>
          </a:p>
        </p:txBody>
      </p:sp>
      <p:pic>
        <p:nvPicPr>
          <p:cNvPr id="5" name="Picture 4">
            <a:extLst>
              <a:ext uri="{FF2B5EF4-FFF2-40B4-BE49-F238E27FC236}">
                <a16:creationId xmlns:a16="http://schemas.microsoft.com/office/drawing/2014/main" id="{7DAC840B-E7D6-9E4D-8BEE-6637B5F4AF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06207" y="69357"/>
            <a:ext cx="980016" cy="980016"/>
          </a:xfrm>
          <a:prstGeom prst="rect">
            <a:avLst/>
          </a:prstGeom>
        </p:spPr>
      </p:pic>
      <p:pic>
        <p:nvPicPr>
          <p:cNvPr id="16" name="Picture 15">
            <a:extLst>
              <a:ext uri="{FF2B5EF4-FFF2-40B4-BE49-F238E27FC236}">
                <a16:creationId xmlns:a16="http://schemas.microsoft.com/office/drawing/2014/main" id="{6CF11F02-5DFA-B348-A92D-4F4CFCEED0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849766">
            <a:off x="2683608" y="3254098"/>
            <a:ext cx="2721469" cy="2554508"/>
          </a:xfrm>
          <a:prstGeom prst="rect">
            <a:avLst/>
          </a:prstGeom>
        </p:spPr>
      </p:pic>
      <p:pic>
        <p:nvPicPr>
          <p:cNvPr id="20" name="Picture 19">
            <a:extLst>
              <a:ext uri="{FF2B5EF4-FFF2-40B4-BE49-F238E27FC236}">
                <a16:creationId xmlns:a16="http://schemas.microsoft.com/office/drawing/2014/main" id="{03CB8C0C-8941-7B44-876F-2961CB8230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6518996">
            <a:off x="167845" y="2248762"/>
            <a:ext cx="2832486" cy="2658714"/>
          </a:xfrm>
          <a:prstGeom prst="rect">
            <a:avLst/>
          </a:prstGeom>
        </p:spPr>
      </p:pic>
      <p:sp>
        <p:nvSpPr>
          <p:cNvPr id="21" name="TextBox 20">
            <a:extLst>
              <a:ext uri="{FF2B5EF4-FFF2-40B4-BE49-F238E27FC236}">
                <a16:creationId xmlns:a16="http://schemas.microsoft.com/office/drawing/2014/main" id="{7619EB2A-D2AA-5646-A5EC-A73ADBDA4C8F}"/>
              </a:ext>
            </a:extLst>
          </p:cNvPr>
          <p:cNvSpPr txBox="1"/>
          <p:nvPr/>
        </p:nvSpPr>
        <p:spPr>
          <a:xfrm>
            <a:off x="6642814" y="202879"/>
            <a:ext cx="3518892" cy="584775"/>
          </a:xfrm>
          <a:prstGeom prst="rect">
            <a:avLst/>
          </a:prstGeom>
          <a:noFill/>
          <a:ln w="19050">
            <a:noFill/>
          </a:ln>
        </p:spPr>
        <p:txBody>
          <a:bodyPr wrap="square" rtlCol="0">
            <a:spAutoFit/>
          </a:bodyPr>
          <a:lstStyle/>
          <a:p>
            <a:r>
              <a:rPr lang="en-GB" sz="3200" b="1" dirty="0">
                <a:solidFill>
                  <a:prstClr val="black"/>
                </a:solidFill>
                <a:latin typeface="+mj-lt"/>
              </a:rPr>
              <a:t>The Power of Yet</a:t>
            </a:r>
            <a:endParaRPr lang="en-GB" sz="3200" b="1" dirty="0">
              <a:solidFill>
                <a:prstClr val="black"/>
              </a:solidFill>
            </a:endParaRPr>
          </a:p>
        </p:txBody>
      </p:sp>
      <p:sp>
        <p:nvSpPr>
          <p:cNvPr id="22" name="TextBox 21">
            <a:extLst>
              <a:ext uri="{FF2B5EF4-FFF2-40B4-BE49-F238E27FC236}">
                <a16:creationId xmlns:a16="http://schemas.microsoft.com/office/drawing/2014/main" id="{584FB895-391C-EE4B-AB45-11255748B52B}"/>
              </a:ext>
            </a:extLst>
          </p:cNvPr>
          <p:cNvSpPr txBox="1"/>
          <p:nvPr/>
        </p:nvSpPr>
        <p:spPr>
          <a:xfrm>
            <a:off x="5685431" y="933972"/>
            <a:ext cx="6506569" cy="1477328"/>
          </a:xfrm>
          <a:prstGeom prst="rect">
            <a:avLst/>
          </a:prstGeom>
          <a:noFill/>
          <a:ln w="19050">
            <a:noFill/>
          </a:ln>
        </p:spPr>
        <p:txBody>
          <a:bodyPr wrap="square" rtlCol="0">
            <a:spAutoFit/>
          </a:bodyPr>
          <a:lstStyle/>
          <a:p>
            <a:r>
              <a:rPr lang="en-AU" dirty="0">
                <a:latin typeface="+mj-lt"/>
              </a:rPr>
              <a:t>Imagine you are a baby, if you gave up trying to walk when you fell down, you’d still be crawling! When we learn new skills, it can be challenging and take time. It can be frustrating but just keep telling yourself I can’t do this ‘yet’. Eventually you will get there and it will feel very good when you achieve your new skill.</a:t>
            </a:r>
          </a:p>
        </p:txBody>
      </p:sp>
      <p:pic>
        <p:nvPicPr>
          <p:cNvPr id="23" name="Picture 22">
            <a:extLst>
              <a:ext uri="{FF2B5EF4-FFF2-40B4-BE49-F238E27FC236}">
                <a16:creationId xmlns:a16="http://schemas.microsoft.com/office/drawing/2014/main" id="{64C2E26B-C3B8-EE42-BAB2-A4186E40E6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61706" y="69357"/>
            <a:ext cx="851821" cy="851821"/>
          </a:xfrm>
          <a:prstGeom prst="rect">
            <a:avLst/>
          </a:prstGeom>
        </p:spPr>
      </p:pic>
      <p:pic>
        <p:nvPicPr>
          <p:cNvPr id="24" name="Picture 23">
            <a:extLst>
              <a:ext uri="{FF2B5EF4-FFF2-40B4-BE49-F238E27FC236}">
                <a16:creationId xmlns:a16="http://schemas.microsoft.com/office/drawing/2014/main" id="{B81073E8-5875-7647-A5AC-A9A2541BABF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399867" y="2557618"/>
            <a:ext cx="2761839" cy="3706916"/>
          </a:xfrm>
          <a:prstGeom prst="rect">
            <a:avLst/>
          </a:prstGeom>
        </p:spPr>
      </p:pic>
    </p:spTree>
    <p:extLst>
      <p:ext uri="{BB962C8B-B14F-4D97-AF65-F5344CB8AC3E}">
        <p14:creationId xmlns:p14="http://schemas.microsoft.com/office/powerpoint/2010/main" val="42750722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EF57F77-08A1-DE46-A08B-DF308E59E54C}"/>
              </a:ext>
            </a:extLst>
          </p:cNvPr>
          <p:cNvSpPr txBox="1"/>
          <p:nvPr/>
        </p:nvSpPr>
        <p:spPr>
          <a:xfrm>
            <a:off x="268281" y="1109152"/>
            <a:ext cx="4727051" cy="1754326"/>
          </a:xfrm>
          <a:prstGeom prst="rect">
            <a:avLst/>
          </a:prstGeom>
          <a:noFill/>
          <a:ln w="19050">
            <a:noFill/>
          </a:ln>
        </p:spPr>
        <p:txBody>
          <a:bodyPr wrap="square" rtlCol="0">
            <a:spAutoFit/>
          </a:bodyPr>
          <a:lstStyle/>
          <a:p>
            <a:r>
              <a:rPr lang="en-US" dirty="0">
                <a:latin typeface="+mj-lt"/>
              </a:rPr>
              <a:t>Did you know that there is a science to kindness? Kindness has a positive impact on our mental and physical wellbeing. </a:t>
            </a:r>
            <a:r>
              <a:rPr lang="en-AU" dirty="0">
                <a:latin typeface="+mj-lt"/>
              </a:rPr>
              <a:t>Not only that, kindness is </a:t>
            </a:r>
            <a:r>
              <a:rPr lang="en-US" dirty="0">
                <a:latin typeface="+mj-lt"/>
              </a:rPr>
              <a:t>contagious! Our acts of kindness make us and other people feel better and inspire others to be kind too</a:t>
            </a:r>
            <a:r>
              <a:rPr lang="en-AU" dirty="0">
                <a:latin typeface="+mj-lt"/>
              </a:rPr>
              <a:t> </a:t>
            </a:r>
            <a:endParaRPr lang="en-GB" dirty="0">
              <a:solidFill>
                <a:prstClr val="black"/>
              </a:solidFill>
              <a:latin typeface="+mj-lt"/>
            </a:endParaRPr>
          </a:p>
        </p:txBody>
      </p:sp>
      <p:sp>
        <p:nvSpPr>
          <p:cNvPr id="8" name="TextBox 7">
            <a:extLst>
              <a:ext uri="{FF2B5EF4-FFF2-40B4-BE49-F238E27FC236}">
                <a16:creationId xmlns:a16="http://schemas.microsoft.com/office/drawing/2014/main" id="{A2DD6821-C63E-9C4B-92FC-5941DFA7223E}"/>
              </a:ext>
            </a:extLst>
          </p:cNvPr>
          <p:cNvSpPr txBox="1"/>
          <p:nvPr/>
        </p:nvSpPr>
        <p:spPr>
          <a:xfrm>
            <a:off x="536281" y="326865"/>
            <a:ext cx="2669926" cy="584775"/>
          </a:xfrm>
          <a:prstGeom prst="rect">
            <a:avLst/>
          </a:prstGeom>
          <a:noFill/>
          <a:ln w="19050">
            <a:noFill/>
          </a:ln>
        </p:spPr>
        <p:txBody>
          <a:bodyPr wrap="square" rtlCol="0">
            <a:spAutoFit/>
          </a:bodyPr>
          <a:lstStyle/>
          <a:p>
            <a:r>
              <a:rPr lang="en-GB" sz="3200" b="1" dirty="0">
                <a:solidFill>
                  <a:prstClr val="black"/>
                </a:solidFill>
                <a:latin typeface="+mj-lt"/>
              </a:rPr>
              <a:t>Kindness</a:t>
            </a:r>
            <a:endParaRPr lang="en-GB" sz="3200" b="1" dirty="0">
              <a:solidFill>
                <a:prstClr val="black"/>
              </a:solidFill>
            </a:endParaRPr>
          </a:p>
        </p:txBody>
      </p:sp>
      <p:sp>
        <p:nvSpPr>
          <p:cNvPr id="9" name="TextBox 8">
            <a:extLst>
              <a:ext uri="{FF2B5EF4-FFF2-40B4-BE49-F238E27FC236}">
                <a16:creationId xmlns:a16="http://schemas.microsoft.com/office/drawing/2014/main" id="{1C35ABBE-AC74-4442-B100-4704E7A8E1C5}"/>
              </a:ext>
            </a:extLst>
          </p:cNvPr>
          <p:cNvSpPr txBox="1"/>
          <p:nvPr/>
        </p:nvSpPr>
        <p:spPr>
          <a:xfrm>
            <a:off x="1862667" y="6352625"/>
            <a:ext cx="7745159" cy="461665"/>
          </a:xfrm>
          <a:prstGeom prst="rect">
            <a:avLst/>
          </a:prstGeom>
          <a:noFill/>
          <a:ln w="19050">
            <a:noFill/>
          </a:ln>
        </p:spPr>
        <p:txBody>
          <a:bodyPr wrap="square" rtlCol="0">
            <a:spAutoFit/>
          </a:bodyPr>
          <a:lstStyle/>
          <a:p>
            <a:pPr algn="ctr"/>
            <a:r>
              <a:rPr lang="en-GB" sz="2400" b="1" dirty="0">
                <a:solidFill>
                  <a:prstClr val="black"/>
                </a:solidFill>
                <a:latin typeface="+mj-lt"/>
              </a:rPr>
              <a:t>What are the ways you can be kind in school?</a:t>
            </a:r>
            <a:endParaRPr lang="en-GB" sz="2400" b="1" dirty="0">
              <a:solidFill>
                <a:prstClr val="black"/>
              </a:solidFill>
            </a:endParaRPr>
          </a:p>
        </p:txBody>
      </p:sp>
      <p:pic>
        <p:nvPicPr>
          <p:cNvPr id="7" name="Picture 6">
            <a:extLst>
              <a:ext uri="{FF2B5EF4-FFF2-40B4-BE49-F238E27FC236}">
                <a16:creationId xmlns:a16="http://schemas.microsoft.com/office/drawing/2014/main" id="{4A492AFA-7744-C74B-9AD4-5C3F156734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73825" y="99492"/>
            <a:ext cx="838181" cy="838181"/>
          </a:xfrm>
          <a:prstGeom prst="rect">
            <a:avLst/>
          </a:prstGeom>
        </p:spPr>
      </p:pic>
      <p:pic>
        <p:nvPicPr>
          <p:cNvPr id="15" name="Picture 14">
            <a:extLst>
              <a:ext uri="{FF2B5EF4-FFF2-40B4-BE49-F238E27FC236}">
                <a16:creationId xmlns:a16="http://schemas.microsoft.com/office/drawing/2014/main" id="{39CB5A2A-DB3E-C146-B126-1E2BFC0C85E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6281" y="2555270"/>
            <a:ext cx="4030143" cy="3593069"/>
          </a:xfrm>
          <a:prstGeom prst="rect">
            <a:avLst/>
          </a:prstGeom>
        </p:spPr>
      </p:pic>
      <p:sp>
        <p:nvSpPr>
          <p:cNvPr id="23" name="TextBox 22">
            <a:extLst>
              <a:ext uri="{FF2B5EF4-FFF2-40B4-BE49-F238E27FC236}">
                <a16:creationId xmlns:a16="http://schemas.microsoft.com/office/drawing/2014/main" id="{D048BD2B-62C3-8D41-9BA6-E6A03808F7CD}"/>
              </a:ext>
            </a:extLst>
          </p:cNvPr>
          <p:cNvSpPr txBox="1"/>
          <p:nvPr/>
        </p:nvSpPr>
        <p:spPr>
          <a:xfrm>
            <a:off x="7140287" y="464490"/>
            <a:ext cx="3518892" cy="584775"/>
          </a:xfrm>
          <a:prstGeom prst="rect">
            <a:avLst/>
          </a:prstGeom>
          <a:noFill/>
          <a:ln w="19050">
            <a:noFill/>
          </a:ln>
        </p:spPr>
        <p:txBody>
          <a:bodyPr wrap="square" rtlCol="0">
            <a:spAutoFit/>
          </a:bodyPr>
          <a:lstStyle/>
          <a:p>
            <a:r>
              <a:rPr lang="en-GB" sz="3200" b="1" dirty="0">
                <a:solidFill>
                  <a:prstClr val="black"/>
                </a:solidFill>
                <a:latin typeface="+mj-lt"/>
              </a:rPr>
              <a:t>Be part of Nature</a:t>
            </a:r>
            <a:endParaRPr lang="en-GB" sz="3200" b="1" dirty="0">
              <a:solidFill>
                <a:prstClr val="black"/>
              </a:solidFill>
            </a:endParaRPr>
          </a:p>
        </p:txBody>
      </p:sp>
      <p:sp>
        <p:nvSpPr>
          <p:cNvPr id="24" name="TextBox 23">
            <a:extLst>
              <a:ext uri="{FF2B5EF4-FFF2-40B4-BE49-F238E27FC236}">
                <a16:creationId xmlns:a16="http://schemas.microsoft.com/office/drawing/2014/main" id="{C86138AB-7D69-E241-8DD4-5989969741B8}"/>
              </a:ext>
            </a:extLst>
          </p:cNvPr>
          <p:cNvSpPr txBox="1"/>
          <p:nvPr/>
        </p:nvSpPr>
        <p:spPr>
          <a:xfrm>
            <a:off x="5871618" y="1109152"/>
            <a:ext cx="6056229" cy="1323439"/>
          </a:xfrm>
          <a:prstGeom prst="rect">
            <a:avLst/>
          </a:prstGeom>
          <a:noFill/>
          <a:ln w="19050">
            <a:noFill/>
          </a:ln>
        </p:spPr>
        <p:txBody>
          <a:bodyPr wrap="square" rtlCol="0">
            <a:spAutoFit/>
          </a:bodyPr>
          <a:lstStyle/>
          <a:p>
            <a:pPr algn="ctr"/>
            <a:r>
              <a:rPr lang="en-AU" sz="2000" dirty="0">
                <a:latin typeface="+mj-lt"/>
              </a:rPr>
              <a:t>Everything in nature is also in a balance and we are connected to nature more than you think. Did you know the sun helps our bodies make Vitamin D which is vital for our health and wellbeing especially our immune system. </a:t>
            </a:r>
            <a:endParaRPr lang="en-GB" sz="3200" dirty="0">
              <a:solidFill>
                <a:prstClr val="black"/>
              </a:solidFill>
              <a:latin typeface="+mj-lt"/>
            </a:endParaRPr>
          </a:p>
        </p:txBody>
      </p:sp>
      <p:pic>
        <p:nvPicPr>
          <p:cNvPr id="25" name="Picture 24">
            <a:extLst>
              <a:ext uri="{FF2B5EF4-FFF2-40B4-BE49-F238E27FC236}">
                <a16:creationId xmlns:a16="http://schemas.microsoft.com/office/drawing/2014/main" id="{F1B0588C-85E8-5C47-A954-6DD24C6549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53837" y="238581"/>
            <a:ext cx="810684" cy="810684"/>
          </a:xfrm>
          <a:prstGeom prst="rect">
            <a:avLst/>
          </a:prstGeom>
        </p:spPr>
      </p:pic>
      <p:pic>
        <p:nvPicPr>
          <p:cNvPr id="26" name="Picture 25">
            <a:extLst>
              <a:ext uri="{FF2B5EF4-FFF2-40B4-BE49-F238E27FC236}">
                <a16:creationId xmlns:a16="http://schemas.microsoft.com/office/drawing/2014/main" id="{40F7452E-9C6E-484C-B432-F8813C9711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6767002">
            <a:off x="7117493" y="2396601"/>
            <a:ext cx="3942570" cy="3700695"/>
          </a:xfrm>
          <a:prstGeom prst="rect">
            <a:avLst/>
          </a:prstGeom>
        </p:spPr>
      </p:pic>
    </p:spTree>
    <p:extLst>
      <p:ext uri="{BB962C8B-B14F-4D97-AF65-F5344CB8AC3E}">
        <p14:creationId xmlns:p14="http://schemas.microsoft.com/office/powerpoint/2010/main" val="31441248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60562</TotalTime>
  <Words>920</Words>
  <Application>Microsoft Macintosh PowerPoint</Application>
  <PresentationFormat>Widescreen</PresentationFormat>
  <Paragraphs>69</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proxima_nova_bold</vt:lpstr>
      <vt:lpstr>proxima_nova_rgregular</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215</cp:revision>
  <dcterms:created xsi:type="dcterms:W3CDTF">2015-12-16T03:40:36Z</dcterms:created>
  <dcterms:modified xsi:type="dcterms:W3CDTF">2024-12-28T09:41:41Z</dcterms:modified>
</cp:coreProperties>
</file>